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E50F-6AA2-6448-8067-A57F4E403249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CF85-0889-4F4D-BF89-7BC884E1A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E50F-6AA2-6448-8067-A57F4E403249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CF85-0889-4F4D-BF89-7BC884E1A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E50F-6AA2-6448-8067-A57F4E403249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CF85-0889-4F4D-BF89-7BC884E1A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E50F-6AA2-6448-8067-A57F4E403249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CF85-0889-4F4D-BF89-7BC884E1A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E50F-6AA2-6448-8067-A57F4E403249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CF85-0889-4F4D-BF89-7BC884E1A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E50F-6AA2-6448-8067-A57F4E403249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CF85-0889-4F4D-BF89-7BC884E1A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E50F-6AA2-6448-8067-A57F4E403249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CF85-0889-4F4D-BF89-7BC884E1A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E50F-6AA2-6448-8067-A57F4E403249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CF85-0889-4F4D-BF89-7BC884E1A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E50F-6AA2-6448-8067-A57F4E403249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CF85-0889-4F4D-BF89-7BC884E1A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E50F-6AA2-6448-8067-A57F4E403249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CF85-0889-4F4D-BF89-7BC884E1A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E50F-6AA2-6448-8067-A57F4E403249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CF85-0889-4F4D-BF89-7BC884E1A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4E50F-6AA2-6448-8067-A57F4E403249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ECF85-0889-4F4D-BF89-7BC884E1A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tif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tif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tif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SSS3EtKAzY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freethoughtblogs.com/pharyngula/2013/09/25/botanical-wednesday-since-we-were-extracting-chloroplasts-in-the-lab-today/" TargetMode="External"/><Relationship Id="rId5" Type="http://schemas.openxmlformats.org/officeDocument/2006/relationships/hyperlink" Target="http://evolutionaryroutes.wordpress.com/2011/08/31/the-taming-of-the-chloroplast/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Cell in Action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Cell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as you go through stages of life, a cell does the same thing</a:t>
            </a:r>
          </a:p>
          <a:p>
            <a:r>
              <a:rPr lang="en-US" dirty="0" smtClean="0"/>
              <a:t>Cells begin when the cell is formed</a:t>
            </a:r>
          </a:p>
          <a:p>
            <a:r>
              <a:rPr lang="en-US" dirty="0" smtClean="0"/>
              <a:t>Cells end when the cell divides and forms new cells</a:t>
            </a:r>
          </a:p>
          <a:p>
            <a:r>
              <a:rPr lang="en-US" dirty="0" smtClean="0"/>
              <a:t>Before it divides, it must make a copy of its DNA (chromosomes)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Chromosomes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of a cell is organized into a structure called chromosomes</a:t>
            </a:r>
          </a:p>
          <a:p>
            <a:r>
              <a:rPr lang="en-US" dirty="0" smtClean="0"/>
              <a:t>Homologous</a:t>
            </a:r>
            <a:br>
              <a:rPr lang="en-US" dirty="0" smtClean="0"/>
            </a:br>
            <a:r>
              <a:rPr lang="en-US" dirty="0" smtClean="0"/>
              <a:t>pairs</a:t>
            </a:r>
          </a:p>
          <a:p>
            <a:endParaRPr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uman_male_karyotp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819400"/>
            <a:ext cx="4724400" cy="368815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Eukaryotic Cell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Cell grows and copies</a:t>
            </a:r>
          </a:p>
          <a:p>
            <a:pPr lvl="1"/>
            <a:r>
              <a:rPr lang="en-US" dirty="0" smtClean="0"/>
              <a:t>After each chromosomes is copied the 2 copies are called </a:t>
            </a:r>
            <a:r>
              <a:rPr lang="en-US" dirty="0" err="1" smtClean="0"/>
              <a:t>chromatids</a:t>
            </a:r>
            <a:endParaRPr lang="en-US" dirty="0" smtClean="0"/>
          </a:p>
          <a:p>
            <a:pPr lvl="1"/>
            <a:r>
              <a:rPr lang="en-US" dirty="0" err="1" smtClean="0"/>
              <a:t>Chromatids</a:t>
            </a:r>
            <a:r>
              <a:rPr lang="en-US" dirty="0" smtClean="0"/>
              <a:t> are held together at the </a:t>
            </a:r>
            <a:r>
              <a:rPr lang="en-US" dirty="0" err="1" smtClean="0"/>
              <a:t>centromere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Chromatids</a:t>
            </a:r>
            <a:r>
              <a:rPr lang="en-US" dirty="0" smtClean="0"/>
              <a:t> separate (Mitosis)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Cell divides and produces 2 cells that are identical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Mitosis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mitosis chromosomes are copied</a:t>
            </a:r>
          </a:p>
          <a:p>
            <a:r>
              <a:rPr lang="en-US" dirty="0" smtClean="0"/>
              <a:t>4 phases</a:t>
            </a:r>
            <a:endParaRPr lang="en-US" dirty="0"/>
          </a:p>
        </p:txBody>
      </p:sp>
      <p:pic>
        <p:nvPicPr>
          <p:cNvPr id="4" name="Content Placeholder 3" descr="mitosis_st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667000"/>
            <a:ext cx="8382000" cy="54587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95600" y="29695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29695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29695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29695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</a:t>
            </a:r>
            <a:endParaRPr lang="en-US" sz="2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Phase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Nuclear membrane breaks apart</a:t>
            </a:r>
          </a:p>
          <a:p>
            <a:r>
              <a:rPr lang="en-US" dirty="0" smtClean="0"/>
              <a:t>Chromosomes condense into rods</a:t>
            </a:r>
          </a:p>
          <a:p>
            <a:r>
              <a:rPr lang="en-US" dirty="0" err="1" smtClean="0"/>
              <a:t>Centrioles</a:t>
            </a:r>
            <a:r>
              <a:rPr lang="en-US" dirty="0" smtClean="0"/>
              <a:t> move to opposite sides of the cell</a:t>
            </a:r>
          </a:p>
          <a:p>
            <a:endParaRPr lang="en-US" dirty="0"/>
          </a:p>
        </p:txBody>
      </p:sp>
      <p:pic>
        <p:nvPicPr>
          <p:cNvPr id="4" name="Picture 3" descr="1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988191"/>
            <a:ext cx="2070100" cy="213797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Phase 2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chromosomes line up along the equator of the cell</a:t>
            </a:r>
          </a:p>
          <a:p>
            <a:endParaRPr lang="en-US" dirty="0"/>
          </a:p>
        </p:txBody>
      </p:sp>
      <p:pic>
        <p:nvPicPr>
          <p:cNvPr id="4" name="Picture 3" descr="2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895600"/>
            <a:ext cx="2667000" cy="277812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Phase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Chromatids</a:t>
            </a:r>
            <a:r>
              <a:rPr lang="en-US" dirty="0" smtClean="0"/>
              <a:t> separate and are pulled to opposite sides of the cell</a:t>
            </a:r>
            <a:endParaRPr lang="en-US" dirty="0"/>
          </a:p>
        </p:txBody>
      </p:sp>
      <p:pic>
        <p:nvPicPr>
          <p:cNvPr id="4" name="Picture 3" descr="3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200400"/>
            <a:ext cx="2266950" cy="240257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Phase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nuclear membrane forms around the 2 sets of chromosomes and they unwind</a:t>
            </a:r>
          </a:p>
          <a:p>
            <a:r>
              <a:rPr lang="en-US" dirty="0" smtClean="0"/>
              <a:t>Fibers disappear </a:t>
            </a:r>
            <a:endParaRPr lang="en-US" dirty="0"/>
          </a:p>
        </p:txBody>
      </p:sp>
      <p:pic>
        <p:nvPicPr>
          <p:cNvPr id="4" name="Picture 3" descr="4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429000"/>
            <a:ext cx="2762845" cy="30226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Cytokinesis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mitosis is completed, the cytoplasm splits into two cells</a:t>
            </a:r>
          </a:p>
          <a:p>
            <a:r>
              <a:rPr lang="en-US" dirty="0" smtClean="0"/>
              <a:t>Two identical cells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itosis_stag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390" y="685800"/>
            <a:ext cx="8307410" cy="54102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Diffusion?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Diffusion – movement of particles from an area of where their concentration is high to an area where their concentration is low</a:t>
            </a:r>
          </a:p>
          <a:p>
            <a:endParaRPr lang="en-US" dirty="0" smtClean="0"/>
          </a:p>
          <a:p>
            <a:r>
              <a:rPr lang="en-US" dirty="0" smtClean="0"/>
              <a:t>Example: Food coloring dye in water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Osmosis?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Osmosis – Diffusion of water through the cell membrane (low concentration to high concentration)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Egg Experiment Video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Active vs. Passive Transport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Passive Transport – Movement of particles through proteins in the normal direction of diffusion</a:t>
            </a:r>
          </a:p>
          <a:p>
            <a:pPr lvl="1"/>
            <a:r>
              <a:rPr lang="en-US" dirty="0" smtClean="0"/>
              <a:t>High concentration to low concentration </a:t>
            </a:r>
          </a:p>
          <a:p>
            <a:r>
              <a:rPr lang="en-US" dirty="0" smtClean="0"/>
              <a:t>Active Transport – Movement of particles through proteins against the normal direction of diffusion </a:t>
            </a:r>
          </a:p>
          <a:p>
            <a:pPr lvl="1"/>
            <a:r>
              <a:rPr lang="en-US" dirty="0" smtClean="0"/>
              <a:t>Low concentration to high concentration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Another Word for 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Diffusion – Active or Passive? </a:t>
            </a:r>
          </a:p>
          <a:p>
            <a:endParaRPr lang="en-US" dirty="0" smtClean="0"/>
          </a:p>
          <a:p>
            <a:r>
              <a:rPr lang="en-US" dirty="0" smtClean="0"/>
              <a:t>Osmosis – Active or Passive?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Photosynthesis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_______   </a:t>
            </a:r>
            <a:r>
              <a:rPr lang="en-US" sz="2800" dirty="0" smtClean="0"/>
              <a:t>+</a:t>
            </a:r>
            <a:r>
              <a:rPr lang="en-US" dirty="0" smtClean="0"/>
              <a:t> </a:t>
            </a:r>
            <a:r>
              <a:rPr lang="en-US" sz="3600" dirty="0" smtClean="0"/>
              <a:t>H</a:t>
            </a:r>
            <a:r>
              <a:rPr lang="en-US" sz="3600" baseline="-25000" dirty="0" smtClean="0">
                <a:sym typeface="Wingdings"/>
              </a:rPr>
              <a:t>2</a:t>
            </a:r>
            <a:r>
              <a:rPr lang="en-US" sz="3600" dirty="0" smtClean="0"/>
              <a:t>0</a:t>
            </a:r>
            <a:r>
              <a:rPr lang="en-US" dirty="0" smtClean="0"/>
              <a:t>   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______    </a:t>
            </a:r>
            <a:r>
              <a:rPr lang="en-US" sz="2800" dirty="0" smtClean="0">
                <a:sym typeface="Wingdings"/>
              </a:rPr>
              <a:t> + </a:t>
            </a:r>
            <a:r>
              <a:rPr lang="en-US" sz="3600" dirty="0" smtClean="0">
                <a:sym typeface="Wingdings"/>
              </a:rPr>
              <a:t>C</a:t>
            </a:r>
            <a:r>
              <a:rPr lang="en-US" sz="3600" baseline="-25000" dirty="0" smtClean="0">
                <a:sym typeface="Wingdings"/>
              </a:rPr>
              <a:t>6</a:t>
            </a:r>
            <a:r>
              <a:rPr lang="en-US" sz="3600" dirty="0" smtClean="0">
                <a:sym typeface="Wingdings"/>
              </a:rPr>
              <a:t>H</a:t>
            </a:r>
            <a:r>
              <a:rPr lang="en-US" sz="3600" baseline="-25000" dirty="0" smtClean="0">
                <a:sym typeface="Wingdings"/>
              </a:rPr>
              <a:t>12</a:t>
            </a:r>
            <a:r>
              <a:rPr lang="en-US" sz="3600" dirty="0" smtClean="0">
                <a:sym typeface="Wingdings"/>
              </a:rPr>
              <a:t>O</a:t>
            </a:r>
            <a:r>
              <a:rPr lang="en-US" sz="3600" baseline="-25000" dirty="0" smtClean="0">
                <a:sym typeface="Wingdings"/>
              </a:rPr>
              <a:t>6</a:t>
            </a:r>
            <a:r>
              <a:rPr lang="en-US" sz="3600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</a:t>
            </a:r>
            <a:r>
              <a:rPr lang="en-US" sz="2800" dirty="0" smtClean="0">
                <a:sym typeface="Wingdings"/>
              </a:rPr>
              <a:t>+ </a:t>
            </a:r>
            <a:r>
              <a:rPr lang="en-US" sz="3600" dirty="0" smtClean="0">
                <a:sym typeface="Wingdings"/>
              </a:rPr>
              <a:t>H</a:t>
            </a:r>
            <a:r>
              <a:rPr lang="en-US" sz="3600" baseline="-25000" dirty="0" smtClean="0">
                <a:sym typeface="Wingdings"/>
              </a:rPr>
              <a:t>2</a:t>
            </a:r>
            <a:r>
              <a:rPr lang="en-US" sz="3600" dirty="0" smtClean="0">
                <a:sym typeface="Wingdings"/>
              </a:rPr>
              <a:t>O</a:t>
            </a:r>
          </a:p>
          <a:p>
            <a:pPr algn="ctr">
              <a:buNone/>
            </a:pP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Fill in the blanks.</a:t>
            </a:r>
          </a:p>
          <a:p>
            <a:r>
              <a:rPr lang="en-US" dirty="0" smtClean="0">
                <a:sym typeface="Wingdings"/>
              </a:rPr>
              <a:t>What type of cell does this occur in? </a:t>
            </a:r>
          </a:p>
          <a:p>
            <a:r>
              <a:rPr lang="en-US" dirty="0" smtClean="0">
                <a:sym typeface="Wingdings"/>
              </a:rPr>
              <a:t>What organelle in the cell is where this process is located?</a:t>
            </a:r>
          </a:p>
          <a:p>
            <a:r>
              <a:rPr lang="en-US" dirty="0" smtClean="0">
                <a:sym typeface="Wingdings"/>
              </a:rPr>
              <a:t>What is the opposite of Photosynthesis called?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141763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Light Energy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Chloroplasts</a:t>
            </a:r>
            <a:endParaRPr lang="en-US" b="1" dirty="0"/>
          </a:p>
        </p:txBody>
      </p:sp>
      <p:pic>
        <p:nvPicPr>
          <p:cNvPr id="4" name="Content Placeholder 3" descr="chloroplast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9" y="1905000"/>
            <a:ext cx="5638800" cy="40483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988378" y="2525260"/>
            <a:ext cx="5034643" cy="2819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295400" y="5953369"/>
            <a:ext cx="4343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Images from: </a:t>
            </a:r>
            <a:r>
              <a:rPr dirty="0" smtClean="0">
                <a:hlinkClick r:id="rId4"/>
              </a:rPr>
              <a:t>freethoughtblogs.com</a:t>
            </a:r>
            <a:r>
              <a:rPr lang="en-US" dirty="0" smtClean="0"/>
              <a:t>, </a:t>
            </a:r>
            <a:r>
              <a:rPr dirty="0" smtClean="0">
                <a:hlinkClick r:id="rId5"/>
              </a:rPr>
              <a:t>evolutionaryroutes.wordpress.com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Fermentation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cells can’t get the oxygen they need to produce ATP by cellular respiration</a:t>
            </a:r>
          </a:p>
          <a:p>
            <a:r>
              <a:rPr lang="en-US" dirty="0" smtClean="0"/>
              <a:t>Fermentation leads to the production of small amount of ATP and products from the partial breakdown of glucose</a:t>
            </a:r>
          </a:p>
          <a:p>
            <a:r>
              <a:rPr lang="en-US" dirty="0" smtClean="0"/>
              <a:t>Two Types</a:t>
            </a:r>
          </a:p>
          <a:p>
            <a:pPr lvl="1"/>
            <a:r>
              <a:rPr lang="en-US" dirty="0" smtClean="0"/>
              <a:t>In your muscles (fatigue)</a:t>
            </a:r>
          </a:p>
          <a:p>
            <a:pPr lvl="1"/>
            <a:r>
              <a:rPr lang="en-US" dirty="0" smtClean="0"/>
              <a:t>Bacteria and yeasts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are producers important to the survival of all organisms?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How do </a:t>
            </a:r>
            <a:r>
              <a:rPr lang="en-US" dirty="0" smtClean="0"/>
              <a:t>the processes of photosynthesis and cellular respiration relate to each other?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does breathing have to do with cellular respiration?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444</Words>
  <Application>Microsoft Macintosh PowerPoint</Application>
  <PresentationFormat>On-screen Show (4:3)</PresentationFormat>
  <Paragraphs>75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 Cell in Action</vt:lpstr>
      <vt:lpstr>What is Diffusion?</vt:lpstr>
      <vt:lpstr>What is Osmosis?</vt:lpstr>
      <vt:lpstr>Active vs. Passive Transport</vt:lpstr>
      <vt:lpstr>Another Word for It</vt:lpstr>
      <vt:lpstr>Photosynthesis</vt:lpstr>
      <vt:lpstr>Chloroplasts</vt:lpstr>
      <vt:lpstr>Fermentation</vt:lpstr>
      <vt:lpstr>Review</vt:lpstr>
      <vt:lpstr>The Cell Cycle</vt:lpstr>
      <vt:lpstr>Chromosomes</vt:lpstr>
      <vt:lpstr>Eukaryotic Cell</vt:lpstr>
      <vt:lpstr>Mitosis</vt:lpstr>
      <vt:lpstr>Phase 1</vt:lpstr>
      <vt:lpstr>Phase 2 </vt:lpstr>
      <vt:lpstr>Phase 3</vt:lpstr>
      <vt:lpstr>Phase 4</vt:lpstr>
      <vt:lpstr>Cytokinesis</vt:lpstr>
      <vt:lpstr>Slide 19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Cell in Action</dc:title>
  <dc:creator>Thera Jones</dc:creator>
  <cp:lastModifiedBy>Kinsley Larkins</cp:lastModifiedBy>
  <cp:revision>37</cp:revision>
  <dcterms:created xsi:type="dcterms:W3CDTF">2013-10-29T20:54:03Z</dcterms:created>
  <dcterms:modified xsi:type="dcterms:W3CDTF">2013-10-29T20:54:33Z</dcterms:modified>
</cp:coreProperties>
</file>